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6"/>
  </p:notesMasterIdLst>
  <p:sldIdLst>
    <p:sldId id="376" r:id="rId2"/>
    <p:sldId id="438" r:id="rId3"/>
    <p:sldId id="439" r:id="rId4"/>
    <p:sldId id="440" r:id="rId5"/>
    <p:sldId id="441" r:id="rId6"/>
    <p:sldId id="442" r:id="rId7"/>
    <p:sldId id="443" r:id="rId8"/>
    <p:sldId id="444" r:id="rId9"/>
    <p:sldId id="445" r:id="rId10"/>
    <p:sldId id="446" r:id="rId11"/>
    <p:sldId id="447" r:id="rId12"/>
    <p:sldId id="448" r:id="rId13"/>
    <p:sldId id="449" r:id="rId14"/>
    <p:sldId id="355" r:id="rId15"/>
    <p:sldId id="393" r:id="rId16"/>
    <p:sldId id="414" r:id="rId17"/>
    <p:sldId id="388" r:id="rId18"/>
    <p:sldId id="413" r:id="rId19"/>
    <p:sldId id="357" r:id="rId20"/>
    <p:sldId id="363" r:id="rId21"/>
    <p:sldId id="359" r:id="rId22"/>
    <p:sldId id="358" r:id="rId23"/>
    <p:sldId id="360" r:id="rId24"/>
    <p:sldId id="264" r:id="rId25"/>
    <p:sldId id="370" r:id="rId26"/>
    <p:sldId id="331" r:id="rId27"/>
    <p:sldId id="267" r:id="rId28"/>
    <p:sldId id="350" r:id="rId29"/>
    <p:sldId id="432" r:id="rId30"/>
    <p:sldId id="437" r:id="rId31"/>
    <p:sldId id="266" r:id="rId32"/>
    <p:sldId id="412" r:id="rId33"/>
    <p:sldId id="268" r:id="rId34"/>
    <p:sldId id="374" r:id="rId35"/>
    <p:sldId id="325" r:id="rId36"/>
    <p:sldId id="278" r:id="rId37"/>
    <p:sldId id="362" r:id="rId38"/>
    <p:sldId id="270" r:id="rId39"/>
    <p:sldId id="271" r:id="rId40"/>
    <p:sldId id="415" r:id="rId41"/>
    <p:sldId id="279" r:id="rId42"/>
    <p:sldId id="280" r:id="rId43"/>
    <p:sldId id="281" r:id="rId44"/>
    <p:sldId id="282" r:id="rId45"/>
    <p:sldId id="418" r:id="rId46"/>
    <p:sldId id="419" r:id="rId47"/>
    <p:sldId id="420" r:id="rId48"/>
    <p:sldId id="421" r:id="rId49"/>
    <p:sldId id="422" r:id="rId50"/>
    <p:sldId id="423" r:id="rId51"/>
    <p:sldId id="427" r:id="rId52"/>
    <p:sldId id="431" r:id="rId53"/>
    <p:sldId id="426" r:id="rId54"/>
    <p:sldId id="435" r:id="rId55"/>
    <p:sldId id="436" r:id="rId56"/>
    <p:sldId id="425" r:id="rId57"/>
    <p:sldId id="428" r:id="rId58"/>
    <p:sldId id="434" r:id="rId59"/>
    <p:sldId id="416" r:id="rId60"/>
    <p:sldId id="417" r:id="rId61"/>
    <p:sldId id="399" r:id="rId62"/>
    <p:sldId id="400" r:id="rId63"/>
    <p:sldId id="401" r:id="rId64"/>
    <p:sldId id="402" r:id="rId65"/>
    <p:sldId id="433" r:id="rId66"/>
    <p:sldId id="403" r:id="rId67"/>
    <p:sldId id="404" r:id="rId68"/>
    <p:sldId id="411" r:id="rId69"/>
    <p:sldId id="405" r:id="rId70"/>
    <p:sldId id="406" r:id="rId71"/>
    <p:sldId id="407" r:id="rId72"/>
    <p:sldId id="408" r:id="rId73"/>
    <p:sldId id="409" r:id="rId74"/>
    <p:sldId id="410" r:id="rId75"/>
  </p:sldIdLst>
  <p:sldSz cx="12801600" cy="6858000"/>
  <p:notesSz cx="6858000" cy="9144000"/>
  <p:defaultTextStyle>
    <a:defPPr>
      <a:defRPr lang="en-US"/>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browse/>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8" d="100"/>
          <a:sy n="98" d="100"/>
        </p:scale>
        <p:origin x="-104" y="-256"/>
      </p:cViewPr>
      <p:guideLst>
        <p:guide orient="horz" pos="2160"/>
        <p:guide pos="4032"/>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theme" Target="theme/theme1.xml"/><Relationship Id="rId81"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notesMaster" Target="notesMasters/notesMaster1.xml"/><Relationship Id="rId77" Type="http://schemas.openxmlformats.org/officeDocument/2006/relationships/printerSettings" Target="printerSettings/printerSettings1.bin"/><Relationship Id="rId78" Type="http://schemas.openxmlformats.org/officeDocument/2006/relationships/presProps" Target="presProps.xml"/><Relationship Id="rId79" Type="http://schemas.openxmlformats.org/officeDocument/2006/relationships/viewProps" Target="viewProp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A9E55F9F-5C83-0443-B0DA-3BB6DC7DF767}" type="datetimeFigureOut">
              <a:rPr lang="en-US"/>
              <a:pPr>
                <a:defRPr/>
              </a:pPr>
              <a:t>3/17/22</a:t>
            </a:fld>
            <a:endParaRPr lang="en-US"/>
          </a:p>
        </p:txBody>
      </p:sp>
      <p:sp>
        <p:nvSpPr>
          <p:cNvPr id="4" name="Slide Image Placeholder 3"/>
          <p:cNvSpPr>
            <a:spLocks noGrp="1" noRot="1" noChangeAspect="1"/>
          </p:cNvSpPr>
          <p:nvPr>
            <p:ph type="sldImg" idx="2"/>
          </p:nvPr>
        </p:nvSpPr>
        <p:spPr>
          <a:xfrm>
            <a:off x="228600" y="685800"/>
            <a:ext cx="64008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43283B6C-10CE-E34E-AECA-135E7AB66DD9}" type="slidenum">
              <a:rPr lang="en-US"/>
              <a:pPr>
                <a:defRPr/>
              </a:pPr>
              <a:t>‹#›</a:t>
            </a:fld>
            <a:endParaRPr lang="en-US"/>
          </a:p>
        </p:txBody>
      </p:sp>
    </p:spTree>
    <p:extLst>
      <p:ext uri="{BB962C8B-B14F-4D97-AF65-F5344CB8AC3E}">
        <p14:creationId xmlns:p14="http://schemas.microsoft.com/office/powerpoint/2010/main" val="282226121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60120" y="2130426"/>
            <a:ext cx="10881360" cy="1470025"/>
          </a:xfrm>
        </p:spPr>
        <p:txBody>
          <a:bodyPr/>
          <a:lstStyle/>
          <a:p>
            <a:r>
              <a:rPr lang="en-US"/>
              <a:t>Click to edit Master title style</a:t>
            </a:r>
          </a:p>
        </p:txBody>
      </p:sp>
      <p:sp>
        <p:nvSpPr>
          <p:cNvPr id="3" name="Subtitle 2"/>
          <p:cNvSpPr>
            <a:spLocks noGrp="1"/>
          </p:cNvSpPr>
          <p:nvPr>
            <p:ph type="subTitle" idx="1"/>
          </p:nvPr>
        </p:nvSpPr>
        <p:spPr>
          <a:xfrm>
            <a:off x="1920240" y="3886200"/>
            <a:ext cx="896112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008D4BF6-7CCE-0E47-900D-C1DC3B9B1965}" type="datetimeFigureOut">
              <a:rPr lang="en-US"/>
              <a:pPr>
                <a:defRPr/>
              </a:pPr>
              <a:t>3/17/22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79539F2-3A0D-3A46-AC64-6B3DB79C8F0D}" type="slidenum">
              <a:rPr lang="en-US"/>
              <a:pPr>
                <a:defRPr/>
              </a:pPr>
              <a:t>‹#›</a:t>
            </a:fld>
            <a:endParaRPr lang="en-US"/>
          </a:p>
        </p:txBody>
      </p:sp>
    </p:spTree>
    <p:extLst>
      <p:ext uri="{BB962C8B-B14F-4D97-AF65-F5344CB8AC3E}">
        <p14:creationId xmlns:p14="http://schemas.microsoft.com/office/powerpoint/2010/main" val="1170505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90DF605-1C92-D845-90C7-6CC6E3129F2E}" type="datetimeFigureOut">
              <a:rPr lang="en-US"/>
              <a:pPr>
                <a:defRPr/>
              </a:pPr>
              <a:t>3/17/22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36922E0-6799-574F-A019-BB97FC20071A}" type="slidenum">
              <a:rPr lang="en-US"/>
              <a:pPr>
                <a:defRPr/>
              </a:pPr>
              <a:t>‹#›</a:t>
            </a:fld>
            <a:endParaRPr lang="en-US"/>
          </a:p>
        </p:txBody>
      </p:sp>
    </p:spTree>
    <p:extLst>
      <p:ext uri="{BB962C8B-B14F-4D97-AF65-F5344CB8AC3E}">
        <p14:creationId xmlns:p14="http://schemas.microsoft.com/office/powerpoint/2010/main" val="2150658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11238" y="4406901"/>
            <a:ext cx="1088136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11238" y="2906713"/>
            <a:ext cx="1088136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C6F0B4E-E273-7442-B25F-7A62DC52EE4E}" type="datetimeFigureOut">
              <a:rPr lang="en-US"/>
              <a:pPr>
                <a:defRPr/>
              </a:pPr>
              <a:t>3/17/22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0384579-EA02-E947-9476-46E0C8A0FB79}" type="slidenum">
              <a:rPr lang="en-US"/>
              <a:pPr>
                <a:defRPr/>
              </a:pPr>
              <a:t>‹#›</a:t>
            </a:fld>
            <a:endParaRPr lang="en-US"/>
          </a:p>
        </p:txBody>
      </p:sp>
    </p:spTree>
    <p:extLst>
      <p:ext uri="{BB962C8B-B14F-4D97-AF65-F5344CB8AC3E}">
        <p14:creationId xmlns:p14="http://schemas.microsoft.com/office/powerpoint/2010/main" val="3094729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5669" y="1600201"/>
            <a:ext cx="795877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067800" y="1600201"/>
            <a:ext cx="795877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6C9C7B0C-2EBD-3946-B087-6D92A994185B}" type="datetimeFigureOut">
              <a:rPr lang="en-US"/>
              <a:pPr>
                <a:defRPr/>
              </a:pPr>
              <a:t>3/17/22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5D4F32A-8056-1A4A-9950-4B1DB689CEA4}" type="slidenum">
              <a:rPr lang="en-US"/>
              <a:pPr>
                <a:defRPr/>
              </a:pPr>
              <a:t>‹#›</a:t>
            </a:fld>
            <a:endParaRPr lang="en-US"/>
          </a:p>
        </p:txBody>
      </p:sp>
    </p:spTree>
    <p:extLst>
      <p:ext uri="{BB962C8B-B14F-4D97-AF65-F5344CB8AC3E}">
        <p14:creationId xmlns:p14="http://schemas.microsoft.com/office/powerpoint/2010/main" val="380857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40080" y="274638"/>
            <a:ext cx="1152144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40080" y="1535113"/>
            <a:ext cx="56562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40080" y="2174875"/>
            <a:ext cx="56562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03036" y="1535113"/>
            <a:ext cx="565848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03036" y="2174875"/>
            <a:ext cx="565848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FEAB9E2-35D5-0A41-9D77-0BDFF4C8B88C}" type="datetimeFigureOut">
              <a:rPr lang="en-US"/>
              <a:pPr>
                <a:defRPr/>
              </a:pPr>
              <a:t>3/17/22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7C0EA86-FDAB-9C47-8332-D6372E97F736}" type="slidenum">
              <a:rPr lang="en-US"/>
              <a:pPr>
                <a:defRPr/>
              </a:pPr>
              <a:t>‹#›</a:t>
            </a:fld>
            <a:endParaRPr lang="en-US"/>
          </a:p>
        </p:txBody>
      </p:sp>
    </p:spTree>
    <p:extLst>
      <p:ext uri="{BB962C8B-B14F-4D97-AF65-F5344CB8AC3E}">
        <p14:creationId xmlns:p14="http://schemas.microsoft.com/office/powerpoint/2010/main" val="3431257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B9CCF177-B361-2D4A-BD33-CB2E4CB7C71E}" type="datetimeFigureOut">
              <a:rPr lang="en-US"/>
              <a:pPr>
                <a:defRPr/>
              </a:pPr>
              <a:t>3/17/22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0CC4F80-03D4-1E44-86DC-FDBD73036173}" type="slidenum">
              <a:rPr lang="en-US"/>
              <a:pPr>
                <a:defRPr/>
              </a:pPr>
              <a:t>‹#›</a:t>
            </a:fld>
            <a:endParaRPr lang="en-US"/>
          </a:p>
        </p:txBody>
      </p:sp>
    </p:spTree>
    <p:extLst>
      <p:ext uri="{BB962C8B-B14F-4D97-AF65-F5344CB8AC3E}">
        <p14:creationId xmlns:p14="http://schemas.microsoft.com/office/powerpoint/2010/main" val="27732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E07118A-17FC-FB41-8C43-EDE1908FE118}" type="datetimeFigureOut">
              <a:rPr lang="en-US"/>
              <a:pPr>
                <a:defRPr/>
              </a:pPr>
              <a:t>3/17/22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8056EA5-0FFB-F34E-B476-22E97F9D54BC}" type="slidenum">
              <a:rPr lang="en-US"/>
              <a:pPr>
                <a:defRPr/>
              </a:pPr>
              <a:t>‹#›</a:t>
            </a:fld>
            <a:endParaRPr lang="en-US"/>
          </a:p>
        </p:txBody>
      </p:sp>
    </p:spTree>
    <p:extLst>
      <p:ext uri="{BB962C8B-B14F-4D97-AF65-F5344CB8AC3E}">
        <p14:creationId xmlns:p14="http://schemas.microsoft.com/office/powerpoint/2010/main" val="4046275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0081" y="273050"/>
            <a:ext cx="4211638"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05070" y="273051"/>
            <a:ext cx="71564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40081" y="1435101"/>
            <a:ext cx="42116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9D2A4DA-DDF0-EB48-ABEB-0FA24C9599AF}" type="datetimeFigureOut">
              <a:rPr lang="en-US"/>
              <a:pPr>
                <a:defRPr/>
              </a:pPr>
              <a:t>3/17/22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388E166-39B4-684A-AD54-5500E688D3DB}" type="slidenum">
              <a:rPr lang="en-US"/>
              <a:pPr>
                <a:defRPr/>
              </a:pPr>
              <a:t>‹#›</a:t>
            </a:fld>
            <a:endParaRPr lang="en-US"/>
          </a:p>
        </p:txBody>
      </p:sp>
    </p:spTree>
    <p:extLst>
      <p:ext uri="{BB962C8B-B14F-4D97-AF65-F5344CB8AC3E}">
        <p14:creationId xmlns:p14="http://schemas.microsoft.com/office/powerpoint/2010/main" val="3466782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09203" y="4800600"/>
            <a:ext cx="768096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09203" y="612775"/>
            <a:ext cx="768096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509203" y="5367338"/>
            <a:ext cx="768096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B6B62893-7621-8647-B72C-0BCE07E23D7E}" type="datetimeFigureOut">
              <a:rPr lang="en-US"/>
              <a:pPr>
                <a:defRPr/>
              </a:pPr>
              <a:t>3/17/22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76B9FFB-6F3F-B643-9E12-840201301665}" type="slidenum">
              <a:rPr lang="en-US"/>
              <a:pPr>
                <a:defRPr/>
              </a:pPr>
              <a:t>‹#›</a:t>
            </a:fld>
            <a:endParaRPr lang="en-US"/>
          </a:p>
        </p:txBody>
      </p:sp>
    </p:spTree>
    <p:extLst>
      <p:ext uri="{BB962C8B-B14F-4D97-AF65-F5344CB8AC3E}">
        <p14:creationId xmlns:p14="http://schemas.microsoft.com/office/powerpoint/2010/main" val="3645991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79F25FB-00DD-8C43-BBEE-C9BC55737171}" type="datetimeFigureOut">
              <a:rPr lang="en-US"/>
              <a:pPr>
                <a:defRPr/>
              </a:pPr>
              <a:t>3/17/22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6384CA5-ADE2-FA49-BCFC-70E1DCC24C4B}" type="slidenum">
              <a:rPr lang="en-US"/>
              <a:pPr>
                <a:defRPr/>
              </a:pPr>
              <a:t>‹#›</a:t>
            </a:fld>
            <a:endParaRPr lang="en-US"/>
          </a:p>
        </p:txBody>
      </p:sp>
    </p:spTree>
    <p:extLst>
      <p:ext uri="{BB962C8B-B14F-4D97-AF65-F5344CB8AC3E}">
        <p14:creationId xmlns:p14="http://schemas.microsoft.com/office/powerpoint/2010/main" val="443300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994959" y="274639"/>
            <a:ext cx="4031615"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5668" y="274639"/>
            <a:ext cx="1188593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971DDFB-AF87-6A42-9029-6FDF964366DA}" type="datetimeFigureOut">
              <a:rPr lang="en-US"/>
              <a:pPr>
                <a:defRPr/>
              </a:pPr>
              <a:t>3/17/22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643299F-1DCE-2B4D-8BA3-111B632FB646}" type="slidenum">
              <a:rPr lang="en-US"/>
              <a:pPr>
                <a:defRPr/>
              </a:pPr>
              <a:t>‹#›</a:t>
            </a:fld>
            <a:endParaRPr lang="en-US"/>
          </a:p>
        </p:txBody>
      </p:sp>
    </p:spTree>
    <p:extLst>
      <p:ext uri="{BB962C8B-B14F-4D97-AF65-F5344CB8AC3E}">
        <p14:creationId xmlns:p14="http://schemas.microsoft.com/office/powerpoint/2010/main" val="86112374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25">
          <a:fgClr>
            <a:schemeClr val="bg2"/>
          </a:fgClr>
          <a:bgClr>
            <a:schemeClr val="bg1">
              <a:lumMod val="85000"/>
            </a:schemeClr>
          </a:bgClr>
        </a:patt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39763" y="274638"/>
            <a:ext cx="115220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639763" y="1600200"/>
            <a:ext cx="1152207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39763" y="6356350"/>
            <a:ext cx="2987675"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6EAF77DD-8B74-6841-9E45-08D9FFD19D4F}" type="datetimeFigureOut">
              <a:rPr lang="en-US"/>
              <a:pPr>
                <a:defRPr/>
              </a:pPr>
              <a:t>3/17/22</a:t>
            </a:fld>
            <a:endParaRPr lang="en-US"/>
          </a:p>
        </p:txBody>
      </p:sp>
      <p:sp>
        <p:nvSpPr>
          <p:cNvPr id="5" name="Footer Placeholder 4"/>
          <p:cNvSpPr>
            <a:spLocks noGrp="1"/>
          </p:cNvSpPr>
          <p:nvPr>
            <p:ph type="ftr" sz="quarter" idx="3"/>
          </p:nvPr>
        </p:nvSpPr>
        <p:spPr>
          <a:xfrm>
            <a:off x="4373563" y="6356350"/>
            <a:ext cx="4054475"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9174163" y="6356350"/>
            <a:ext cx="2987675"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3FC194E4-8F23-D14A-A10F-0194A0A4059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 Id="rId3" Type="http://schemas.openxmlformats.org/officeDocument/2006/relationships/image" Target="../media/image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 Id="rId3"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 Id="rId3" Type="http://schemas.openxmlformats.org/officeDocument/2006/relationships/image" Target="../media/image1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 Id="rId3"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5.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 Id="rId3" Type="http://schemas.openxmlformats.org/officeDocument/2006/relationships/image" Target="../media/image1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 Id="rId3"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 Id="rId3" Type="http://schemas.openxmlformats.org/officeDocument/2006/relationships/image" Target="../media/image2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 Id="rId3"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8.png"/><Relationship Id="rId3" Type="http://schemas.openxmlformats.org/officeDocument/2006/relationships/image" Target="../media/image2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eg"/><Relationship Id="rId3" Type="http://schemas.openxmlformats.org/officeDocument/2006/relationships/image" Target="../media/image35.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jpeg"/><Relationship Id="rId3" Type="http://schemas.openxmlformats.org/officeDocument/2006/relationships/image" Target="../media/image45.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jpeg"/><Relationship Id="rId3" Type="http://schemas.openxmlformats.org/officeDocument/2006/relationships/image" Target="../media/image50.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em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jpeg"/><Relationship Id="rId3" Type="http://schemas.openxmlformats.org/officeDocument/2006/relationships/image" Target="../media/image4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8.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jpeg"/><Relationship Id="rId3" Type="http://schemas.openxmlformats.org/officeDocument/2006/relationships/image" Target="../media/image62.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jpeg"/><Relationship Id="rId3" Type="http://schemas.openxmlformats.org/officeDocument/2006/relationships/image" Target="../media/image64.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6.jpeg"/><Relationship Id="rId3" Type="http://schemas.openxmlformats.org/officeDocument/2006/relationships/image" Target="../media/image2.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7.png"/><Relationship Id="rId3" Type="http://schemas.openxmlformats.org/officeDocument/2006/relationships/image" Target="../media/image68.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jpeg"/></Relationships>
</file>

<file path=ppt/slides/_rels/slide71.xml.rels><?xml version="1.0" encoding="UTF-8" standalone="yes"?>
<Relationships xmlns="http://schemas.openxmlformats.org/package/2006/relationships"><Relationship Id="rId3" Type="http://schemas.openxmlformats.org/officeDocument/2006/relationships/image" Target="../media/image71.png"/><Relationship Id="rId4" Type="http://schemas.openxmlformats.org/officeDocument/2006/relationships/image" Target="../media/image72.png"/><Relationship Id="rId1" Type="http://schemas.openxmlformats.org/officeDocument/2006/relationships/slideLayout" Target="../slideLayouts/slideLayout1.xml"/><Relationship Id="rId2" Type="http://schemas.openxmlformats.org/officeDocument/2006/relationships/image" Target="../media/image70.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3.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4.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3" descr="Female-Work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21233413">
            <a:off x="1401042" y="1431925"/>
            <a:ext cx="6337300" cy="476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4"/>
          <p:cNvSpPr txBox="1">
            <a:spLocks noChangeArrowheads="1"/>
          </p:cNvSpPr>
          <p:nvPr/>
        </p:nvSpPr>
        <p:spPr bwMode="auto">
          <a:xfrm>
            <a:off x="0" y="41964"/>
            <a:ext cx="1051560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sz="460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0000"/>
                </a:solidFill>
                <a:effectLst>
                  <a:outerShdw blurRad="41275" dist="12700" dir="12000000" algn="tl" rotWithShape="0">
                    <a:srgbClr val="000000">
                      <a:alpha val="40000"/>
                    </a:srgbClr>
                  </a:outerShdw>
                </a:effectLst>
                <a:latin typeface="Avenir Black Oblique" charset="0"/>
                <a:cs typeface="Avenir Black Oblique" charset="0"/>
              </a:rPr>
              <a:t>From Homefront to American Dream</a:t>
            </a:r>
          </a:p>
        </p:txBody>
      </p:sp>
      <p:sp>
        <p:nvSpPr>
          <p:cNvPr id="14339" name="TextBox 4"/>
          <p:cNvSpPr txBox="1">
            <a:spLocks noChangeArrowheads="1"/>
          </p:cNvSpPr>
          <p:nvPr/>
        </p:nvSpPr>
        <p:spPr bwMode="auto">
          <a:xfrm>
            <a:off x="330200" y="6426200"/>
            <a:ext cx="55070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2000" b="1"/>
              <a:t>Intro to American History II – Week 8</a:t>
            </a:r>
            <a:endParaRPr lang="en-US" sz="2000" b="1" i="1">
              <a:solidFill>
                <a:srgbClr val="3366FF"/>
              </a:solidFill>
            </a:endParaRPr>
          </a:p>
        </p:txBody>
      </p:sp>
      <p:sp>
        <p:nvSpPr>
          <p:cNvPr id="14340" name="TextBox 4"/>
          <p:cNvSpPr txBox="1">
            <a:spLocks noChangeArrowheads="1"/>
          </p:cNvSpPr>
          <p:nvPr/>
        </p:nvSpPr>
        <p:spPr bwMode="auto">
          <a:xfrm rot="-5400000">
            <a:off x="-577827" y="5030321"/>
            <a:ext cx="24288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400"/>
              <a:t>History 104 w/Nicholas Levis</a:t>
            </a:r>
          </a:p>
          <a:p>
            <a:pPr eaLnBrk="1" hangingPunct="1"/>
            <a:r>
              <a:rPr lang="en-US" sz="1400"/>
              <a:t>Spring 2022 @ Queens College</a:t>
            </a:r>
          </a:p>
        </p:txBody>
      </p:sp>
      <p:sp>
        <p:nvSpPr>
          <p:cNvPr id="10" name="TextBox 9"/>
          <p:cNvSpPr txBox="1">
            <a:spLocks noChangeArrowheads="1"/>
          </p:cNvSpPr>
          <p:nvPr/>
        </p:nvSpPr>
        <p:spPr bwMode="auto">
          <a:xfrm>
            <a:off x="1159466" y="750553"/>
            <a:ext cx="2900917"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sz="4600" b="1" i="1"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1941-1957</a:t>
            </a:r>
          </a:p>
        </p:txBody>
      </p:sp>
      <p:pic>
        <p:nvPicPr>
          <p:cNvPr id="14342" name="Picture 2" descr="Lucy_as_superman_1957.jpe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453452">
            <a:off x="7996238" y="1068388"/>
            <a:ext cx="4324350" cy="555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extBox 3"/>
          <p:cNvSpPr txBox="1">
            <a:spLocks noChangeArrowheads="1"/>
          </p:cNvSpPr>
          <p:nvPr/>
        </p:nvSpPr>
        <p:spPr bwMode="auto">
          <a:xfrm>
            <a:off x="984011" y="1647201"/>
            <a:ext cx="8858578"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200">
                <a:solidFill>
                  <a:schemeClr val="tx1"/>
                </a:solidFill>
                <a:latin typeface="Calibri" charset="0"/>
                <a:ea typeface="ＭＳ Ｐゴシック" charset="0"/>
                <a:cs typeface="ＭＳ Ｐゴシック" charset="0"/>
              </a:defRPr>
            </a:lvl1pPr>
            <a:lvl2pPr marL="742950" indent="-285750" eaLnBrk="0" hangingPunct="0">
              <a:defRPr sz="2200">
                <a:solidFill>
                  <a:schemeClr val="tx1"/>
                </a:solidFill>
                <a:latin typeface="Calibri" charset="0"/>
                <a:ea typeface="ＭＳ Ｐゴシック" charset="0"/>
              </a:defRPr>
            </a:lvl2pPr>
            <a:lvl3pPr marL="1143000" indent="-228600" eaLnBrk="0" hangingPunct="0">
              <a:defRPr sz="2200">
                <a:solidFill>
                  <a:schemeClr val="tx1"/>
                </a:solidFill>
                <a:latin typeface="Calibri" charset="0"/>
                <a:ea typeface="ＭＳ Ｐゴシック" charset="0"/>
              </a:defRPr>
            </a:lvl3pPr>
            <a:lvl4pPr marL="1600200" indent="-228600" eaLnBrk="0" hangingPunct="0">
              <a:defRPr sz="2200">
                <a:solidFill>
                  <a:schemeClr val="tx1"/>
                </a:solidFill>
                <a:latin typeface="Calibri" charset="0"/>
                <a:ea typeface="ＭＳ Ｐゴシック" charset="0"/>
              </a:defRPr>
            </a:lvl4pPr>
            <a:lvl5pPr marL="2057400" indent="-228600" eaLnBrk="0" hangingPunct="0">
              <a:defRPr sz="2200">
                <a:solidFill>
                  <a:schemeClr val="tx1"/>
                </a:solidFill>
                <a:latin typeface="Calibri" charset="0"/>
                <a:ea typeface="ＭＳ Ｐゴシック" charset="0"/>
              </a:defRPr>
            </a:lvl5pPr>
            <a:lvl6pPr marL="2514600" indent="-228600" defTabSz="560388" eaLnBrk="0" fontAlgn="base" hangingPunct="0">
              <a:spcBef>
                <a:spcPct val="0"/>
              </a:spcBef>
              <a:spcAft>
                <a:spcPct val="0"/>
              </a:spcAft>
              <a:defRPr sz="2200">
                <a:solidFill>
                  <a:schemeClr val="tx1"/>
                </a:solidFill>
                <a:latin typeface="Calibri" charset="0"/>
                <a:ea typeface="ＭＳ Ｐゴシック" charset="0"/>
              </a:defRPr>
            </a:lvl6pPr>
            <a:lvl7pPr marL="2971800" indent="-228600" defTabSz="560388" eaLnBrk="0" fontAlgn="base" hangingPunct="0">
              <a:spcBef>
                <a:spcPct val="0"/>
              </a:spcBef>
              <a:spcAft>
                <a:spcPct val="0"/>
              </a:spcAft>
              <a:defRPr sz="2200">
                <a:solidFill>
                  <a:schemeClr val="tx1"/>
                </a:solidFill>
                <a:latin typeface="Calibri" charset="0"/>
                <a:ea typeface="ＭＳ Ｐゴシック" charset="0"/>
              </a:defRPr>
            </a:lvl7pPr>
            <a:lvl8pPr marL="3429000" indent="-228600" defTabSz="560388" eaLnBrk="0" fontAlgn="base" hangingPunct="0">
              <a:spcBef>
                <a:spcPct val="0"/>
              </a:spcBef>
              <a:spcAft>
                <a:spcPct val="0"/>
              </a:spcAft>
              <a:defRPr sz="2200">
                <a:solidFill>
                  <a:schemeClr val="tx1"/>
                </a:solidFill>
                <a:latin typeface="Calibri" charset="0"/>
                <a:ea typeface="ＭＳ Ｐゴシック" charset="0"/>
              </a:defRPr>
            </a:lvl8pPr>
            <a:lvl9pPr marL="3886200" indent="-228600" defTabSz="560388" eaLnBrk="0" fontAlgn="base" hangingPunct="0">
              <a:spcBef>
                <a:spcPct val="0"/>
              </a:spcBef>
              <a:spcAft>
                <a:spcPct val="0"/>
              </a:spcAft>
              <a:defRPr sz="2200">
                <a:solidFill>
                  <a:schemeClr val="tx1"/>
                </a:solidFill>
                <a:latin typeface="Calibri" charset="0"/>
                <a:ea typeface="ＭＳ Ｐゴシック" charset="0"/>
              </a:defRPr>
            </a:lvl9pPr>
          </a:lstStyle>
          <a:p>
            <a:pPr algn="r" eaLnBrk="1" hangingPunct="1"/>
            <a:r>
              <a:rPr lang="en-US" sz="4100" b="1"/>
              <a:t>the big turn: preparing for war, 1939-41</a:t>
            </a:r>
          </a:p>
        </p:txBody>
      </p:sp>
    </p:spTree>
    <p:extLst>
      <p:ext uri="{BB962C8B-B14F-4D97-AF65-F5344CB8AC3E}">
        <p14:creationId xmlns:p14="http://schemas.microsoft.com/office/powerpoint/2010/main" val="184817035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763" y="-744"/>
            <a:ext cx="11522075" cy="1143000"/>
          </a:xfrm>
        </p:spPr>
        <p:txBody>
          <a:bodyPr/>
          <a:lstStyle/>
          <a:p>
            <a:r>
              <a:rPr lang="en-US" b="1"/>
              <a:t>Preparing for War</a:t>
            </a:r>
          </a:p>
        </p:txBody>
      </p:sp>
      <p:sp>
        <p:nvSpPr>
          <p:cNvPr id="3" name="Content Placeholder 2"/>
          <p:cNvSpPr>
            <a:spLocks noGrp="1"/>
          </p:cNvSpPr>
          <p:nvPr>
            <p:ph idx="1"/>
          </p:nvPr>
        </p:nvSpPr>
        <p:spPr>
          <a:xfrm>
            <a:off x="639763" y="1217725"/>
            <a:ext cx="11522075" cy="4525963"/>
          </a:xfrm>
        </p:spPr>
        <p:txBody>
          <a:bodyPr/>
          <a:lstStyle/>
          <a:p>
            <a:r>
              <a:rPr lang="en-US" sz="3600"/>
              <a:t>U.S. cuts off supplies to Japanese war machine, 1940-41</a:t>
            </a:r>
          </a:p>
          <a:p>
            <a:r>
              <a:rPr lang="en-US" sz="3600"/>
              <a:t>Fall 1940: after fall of France &amp; blitz against Britain, U.S. begins providing ships &amp; supplies to Britain</a:t>
            </a:r>
          </a:p>
          <a:p>
            <a:r>
              <a:rPr lang="en-US" sz="3600"/>
              <a:t>Can’t get butter through Congress? Try military spending.</a:t>
            </a:r>
          </a:p>
          <a:p>
            <a:r>
              <a:rPr lang="en-US" sz="3600"/>
              <a:t>Draft Act, 1940 – registration, not yet conscription</a:t>
            </a:r>
          </a:p>
          <a:p>
            <a:r>
              <a:rPr lang="en-US" sz="3600"/>
              <a:t>Four Freedoms Speech, Jan. 1941</a:t>
            </a:r>
          </a:p>
          <a:p>
            <a:r>
              <a:rPr lang="en-US" sz="3600"/>
              <a:t>Lend-Lease Act, 1941, makes it official</a:t>
            </a:r>
          </a:p>
          <a:p>
            <a:r>
              <a:rPr lang="en-US" sz="3600"/>
              <a:t>Public-private propaganda offensive...</a:t>
            </a:r>
          </a:p>
        </p:txBody>
      </p:sp>
    </p:spTree>
    <p:extLst>
      <p:ext uri="{BB962C8B-B14F-4D97-AF65-F5344CB8AC3E}">
        <p14:creationId xmlns:p14="http://schemas.microsoft.com/office/powerpoint/2010/main" val="343734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5" name="Picture 3" descr="London-Blitz.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99990" y="0"/>
            <a:ext cx="6657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8859556" y="2034833"/>
            <a:ext cx="2289810" cy="923330"/>
          </a:xfrm>
          <a:prstGeom prst="rect">
            <a:avLst/>
          </a:prstGeom>
          <a:noFill/>
        </p:spPr>
        <p:txBody>
          <a:bodyPr wrap="none" rtlCol="0">
            <a:spAutoFit/>
          </a:bodyPr>
          <a:lstStyle/>
          <a:p>
            <a:r>
              <a:rPr lang="en-US" sz="3200" b="1"/>
              <a:t>London Blitz</a:t>
            </a:r>
            <a:r>
              <a:rPr lang="en-US"/>
              <a:t> </a:t>
            </a:r>
          </a:p>
          <a:p>
            <a:r>
              <a:rPr lang="en-US"/>
              <a:t>September 1940</a:t>
            </a:r>
          </a:p>
        </p:txBody>
      </p:sp>
    </p:spTree>
    <p:extLst>
      <p:ext uri="{BB962C8B-B14F-4D97-AF65-F5344CB8AC3E}">
        <p14:creationId xmlns:p14="http://schemas.microsoft.com/office/powerpoint/2010/main" val="409255964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extBox 3"/>
          <p:cNvSpPr txBox="1">
            <a:spLocks noChangeArrowheads="1"/>
          </p:cNvSpPr>
          <p:nvPr/>
        </p:nvSpPr>
        <p:spPr bwMode="auto">
          <a:xfrm>
            <a:off x="2062435" y="2366963"/>
            <a:ext cx="3306514"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200">
                <a:solidFill>
                  <a:schemeClr val="tx1"/>
                </a:solidFill>
                <a:latin typeface="Calibri" charset="0"/>
                <a:ea typeface="ＭＳ Ｐゴシック" charset="0"/>
                <a:cs typeface="ＭＳ Ｐゴシック" charset="0"/>
              </a:defRPr>
            </a:lvl1pPr>
            <a:lvl2pPr marL="742950" indent="-285750" eaLnBrk="0" hangingPunct="0">
              <a:defRPr sz="2200">
                <a:solidFill>
                  <a:schemeClr val="tx1"/>
                </a:solidFill>
                <a:latin typeface="Calibri" charset="0"/>
                <a:ea typeface="ＭＳ Ｐゴシック" charset="0"/>
              </a:defRPr>
            </a:lvl2pPr>
            <a:lvl3pPr marL="1143000" indent="-228600" eaLnBrk="0" hangingPunct="0">
              <a:defRPr sz="2200">
                <a:solidFill>
                  <a:schemeClr val="tx1"/>
                </a:solidFill>
                <a:latin typeface="Calibri" charset="0"/>
                <a:ea typeface="ＭＳ Ｐゴシック" charset="0"/>
              </a:defRPr>
            </a:lvl3pPr>
            <a:lvl4pPr marL="1600200" indent="-228600" eaLnBrk="0" hangingPunct="0">
              <a:defRPr sz="2200">
                <a:solidFill>
                  <a:schemeClr val="tx1"/>
                </a:solidFill>
                <a:latin typeface="Calibri" charset="0"/>
                <a:ea typeface="ＭＳ Ｐゴシック" charset="0"/>
              </a:defRPr>
            </a:lvl4pPr>
            <a:lvl5pPr marL="2057400" indent="-228600" eaLnBrk="0" hangingPunct="0">
              <a:defRPr sz="2200">
                <a:solidFill>
                  <a:schemeClr val="tx1"/>
                </a:solidFill>
                <a:latin typeface="Calibri" charset="0"/>
                <a:ea typeface="ＭＳ Ｐゴシック" charset="0"/>
              </a:defRPr>
            </a:lvl5pPr>
            <a:lvl6pPr marL="2514600" indent="-228600" defTabSz="560388" eaLnBrk="0" fontAlgn="base" hangingPunct="0">
              <a:spcBef>
                <a:spcPct val="0"/>
              </a:spcBef>
              <a:spcAft>
                <a:spcPct val="0"/>
              </a:spcAft>
              <a:defRPr sz="2200">
                <a:solidFill>
                  <a:schemeClr val="tx1"/>
                </a:solidFill>
                <a:latin typeface="Calibri" charset="0"/>
                <a:ea typeface="ＭＳ Ｐゴシック" charset="0"/>
              </a:defRPr>
            </a:lvl6pPr>
            <a:lvl7pPr marL="2971800" indent="-228600" defTabSz="560388" eaLnBrk="0" fontAlgn="base" hangingPunct="0">
              <a:spcBef>
                <a:spcPct val="0"/>
              </a:spcBef>
              <a:spcAft>
                <a:spcPct val="0"/>
              </a:spcAft>
              <a:defRPr sz="2200">
                <a:solidFill>
                  <a:schemeClr val="tx1"/>
                </a:solidFill>
                <a:latin typeface="Calibri" charset="0"/>
                <a:ea typeface="ＭＳ Ｐゴシック" charset="0"/>
              </a:defRPr>
            </a:lvl7pPr>
            <a:lvl8pPr marL="3429000" indent="-228600" defTabSz="560388" eaLnBrk="0" fontAlgn="base" hangingPunct="0">
              <a:spcBef>
                <a:spcPct val="0"/>
              </a:spcBef>
              <a:spcAft>
                <a:spcPct val="0"/>
              </a:spcAft>
              <a:defRPr sz="2200">
                <a:solidFill>
                  <a:schemeClr val="tx1"/>
                </a:solidFill>
                <a:latin typeface="Calibri" charset="0"/>
                <a:ea typeface="ＭＳ Ｐゴシック" charset="0"/>
              </a:defRPr>
            </a:lvl8pPr>
            <a:lvl9pPr marL="3886200" indent="-228600" defTabSz="560388" eaLnBrk="0" fontAlgn="base" hangingPunct="0">
              <a:spcBef>
                <a:spcPct val="0"/>
              </a:spcBef>
              <a:spcAft>
                <a:spcPct val="0"/>
              </a:spcAft>
              <a:defRPr sz="2200">
                <a:solidFill>
                  <a:schemeClr val="tx1"/>
                </a:solidFill>
                <a:latin typeface="Calibri" charset="0"/>
                <a:ea typeface="ＭＳ Ｐゴシック" charset="0"/>
              </a:defRPr>
            </a:lvl9pPr>
          </a:lstStyle>
          <a:p>
            <a:pPr algn="r" eaLnBrk="1" hangingPunct="1"/>
            <a:r>
              <a:rPr lang="en-US" sz="4100" b="1"/>
              <a:t>four freedoms</a:t>
            </a:r>
          </a:p>
        </p:txBody>
      </p:sp>
    </p:spTree>
    <p:extLst>
      <p:ext uri="{BB962C8B-B14F-4D97-AF65-F5344CB8AC3E}">
        <p14:creationId xmlns:p14="http://schemas.microsoft.com/office/powerpoint/2010/main" val="324367289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1" name="Picture 1" descr="30_FourFreedoms_War-Bonds.jpe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30288" y="0"/>
            <a:ext cx="68580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2" name="Picture 2" descr="39-Four_Freedoms_Park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03838" y="2028825"/>
            <a:ext cx="7259637" cy="442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297841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5" name="Picture 1" descr="30_Four-Free-01_of-SPEECH.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14388" y="0"/>
            <a:ext cx="5405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6" name="Picture 2" descr="30_Four-Free-02_of-WORSHI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53263" y="0"/>
            <a:ext cx="5341937" cy="682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753353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69" name="Picture 1" descr="30_Four-Free-04_from_WAN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3738" y="0"/>
            <a:ext cx="5313362"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0" name="Picture 2" descr="30_Four-Free-03_from-FE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04013" y="0"/>
            <a:ext cx="53578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376249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3" name="Picture 1" descr="42-RosieTheRivet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2125" y="-58738"/>
            <a:ext cx="5340350" cy="691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4" name="Picture 1" descr="Norman-Rockwe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89775" y="0"/>
            <a:ext cx="3971925" cy="544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5" name="TextBox 1"/>
          <p:cNvSpPr txBox="1">
            <a:spLocks noChangeArrowheads="1"/>
          </p:cNvSpPr>
          <p:nvPr/>
        </p:nvSpPr>
        <p:spPr bwMode="auto">
          <a:xfrm>
            <a:off x="7058025" y="5492750"/>
            <a:ext cx="49911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200">
                <a:solidFill>
                  <a:schemeClr val="tx1"/>
                </a:solidFill>
                <a:latin typeface="Calibri" charset="0"/>
                <a:ea typeface="ＭＳ Ｐゴシック" charset="0"/>
                <a:cs typeface="ＭＳ Ｐゴシック" charset="0"/>
              </a:defRPr>
            </a:lvl1pPr>
            <a:lvl2pPr marL="742950" indent="-285750" eaLnBrk="0" hangingPunct="0">
              <a:defRPr sz="2200">
                <a:solidFill>
                  <a:schemeClr val="tx1"/>
                </a:solidFill>
                <a:latin typeface="Calibri" charset="0"/>
                <a:ea typeface="ＭＳ Ｐゴシック" charset="0"/>
              </a:defRPr>
            </a:lvl2pPr>
            <a:lvl3pPr marL="1143000" indent="-228600" eaLnBrk="0" hangingPunct="0">
              <a:defRPr sz="2200">
                <a:solidFill>
                  <a:schemeClr val="tx1"/>
                </a:solidFill>
                <a:latin typeface="Calibri" charset="0"/>
                <a:ea typeface="ＭＳ Ｐゴシック" charset="0"/>
              </a:defRPr>
            </a:lvl3pPr>
            <a:lvl4pPr marL="1600200" indent="-228600" eaLnBrk="0" hangingPunct="0">
              <a:defRPr sz="2200">
                <a:solidFill>
                  <a:schemeClr val="tx1"/>
                </a:solidFill>
                <a:latin typeface="Calibri" charset="0"/>
                <a:ea typeface="ＭＳ Ｐゴシック" charset="0"/>
              </a:defRPr>
            </a:lvl4pPr>
            <a:lvl5pPr marL="2057400" indent="-228600" eaLnBrk="0" hangingPunct="0">
              <a:defRPr sz="2200">
                <a:solidFill>
                  <a:schemeClr val="tx1"/>
                </a:solidFill>
                <a:latin typeface="Calibri" charset="0"/>
                <a:ea typeface="ＭＳ Ｐゴシック" charset="0"/>
              </a:defRPr>
            </a:lvl5pPr>
            <a:lvl6pPr marL="2514600" indent="-228600" defTabSz="560388" eaLnBrk="0" fontAlgn="base" hangingPunct="0">
              <a:spcBef>
                <a:spcPct val="0"/>
              </a:spcBef>
              <a:spcAft>
                <a:spcPct val="0"/>
              </a:spcAft>
              <a:defRPr sz="2200">
                <a:solidFill>
                  <a:schemeClr val="tx1"/>
                </a:solidFill>
                <a:latin typeface="Calibri" charset="0"/>
                <a:ea typeface="ＭＳ Ｐゴシック" charset="0"/>
              </a:defRPr>
            </a:lvl6pPr>
            <a:lvl7pPr marL="2971800" indent="-228600" defTabSz="560388" eaLnBrk="0" fontAlgn="base" hangingPunct="0">
              <a:spcBef>
                <a:spcPct val="0"/>
              </a:spcBef>
              <a:spcAft>
                <a:spcPct val="0"/>
              </a:spcAft>
              <a:defRPr sz="2200">
                <a:solidFill>
                  <a:schemeClr val="tx1"/>
                </a:solidFill>
                <a:latin typeface="Calibri" charset="0"/>
                <a:ea typeface="ＭＳ Ｐゴシック" charset="0"/>
              </a:defRPr>
            </a:lvl7pPr>
            <a:lvl8pPr marL="3429000" indent="-228600" defTabSz="560388" eaLnBrk="0" fontAlgn="base" hangingPunct="0">
              <a:spcBef>
                <a:spcPct val="0"/>
              </a:spcBef>
              <a:spcAft>
                <a:spcPct val="0"/>
              </a:spcAft>
              <a:defRPr sz="2200">
                <a:solidFill>
                  <a:schemeClr val="tx1"/>
                </a:solidFill>
                <a:latin typeface="Calibri" charset="0"/>
                <a:ea typeface="ＭＳ Ｐゴシック" charset="0"/>
              </a:defRPr>
            </a:lvl8pPr>
            <a:lvl9pPr marL="3886200" indent="-228600" defTabSz="560388" eaLnBrk="0" fontAlgn="base" hangingPunct="0">
              <a:spcBef>
                <a:spcPct val="0"/>
              </a:spcBef>
              <a:spcAft>
                <a:spcPct val="0"/>
              </a:spcAft>
              <a:defRPr sz="2200">
                <a:solidFill>
                  <a:schemeClr val="tx1"/>
                </a:solidFill>
                <a:latin typeface="Calibri" charset="0"/>
                <a:ea typeface="ＭＳ Ｐゴシック" charset="0"/>
              </a:defRPr>
            </a:lvl9pPr>
          </a:lstStyle>
          <a:p>
            <a:pPr eaLnBrk="1" hangingPunct="1"/>
            <a:r>
              <a:rPr lang="en-US" sz="2000"/>
              <a:t>Norman Rockwell, unofficial propaganda artist of the New Deal, perhaps best known for the image to the left. Otherwise his was a vision of America much like Frank Capra’s in cinema. </a:t>
            </a:r>
          </a:p>
        </p:txBody>
      </p:sp>
    </p:spTree>
    <p:extLst>
      <p:ext uri="{BB962C8B-B14F-4D97-AF65-F5344CB8AC3E}">
        <p14:creationId xmlns:p14="http://schemas.microsoft.com/office/powerpoint/2010/main" val="215968277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7" name="Picture 3" descr="Captain-Americ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68052" y="3175"/>
            <a:ext cx="4516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6541066" y="566063"/>
            <a:ext cx="4384169" cy="4339650"/>
          </a:xfrm>
          <a:prstGeom prst="rect">
            <a:avLst/>
          </a:prstGeom>
          <a:noFill/>
        </p:spPr>
        <p:txBody>
          <a:bodyPr wrap="square">
            <a:spAutoFit/>
          </a:bodyPr>
          <a:lstStyle/>
          <a:p>
            <a:pPr>
              <a:defRPr/>
            </a:pPr>
            <a:r>
              <a:rPr lang="en-US" sz="3200" b="1" i="1"/>
              <a:t>Captain America</a:t>
            </a:r>
            <a:r>
              <a:rPr lang="en-US" sz="3200" b="1"/>
              <a:t/>
            </a:r>
            <a:br>
              <a:rPr lang="en-US" sz="3200" b="1"/>
            </a:br>
            <a:r>
              <a:rPr lang="en-US" sz="2000"/>
              <a:t>(Kirby &amp;Simon)</a:t>
            </a:r>
          </a:p>
          <a:p>
            <a:pPr>
              <a:defRPr/>
            </a:pPr>
            <a:endParaRPr lang="en-US" sz="1600"/>
          </a:p>
          <a:p>
            <a:pPr marL="285750" indent="-285750">
              <a:buFont typeface="Wingdings" charset="0"/>
              <a:buChar char="ß"/>
              <a:defRPr/>
            </a:pPr>
            <a:r>
              <a:rPr lang="en-US" sz="2600"/>
              <a:t>Dated March 1941,  </a:t>
            </a:r>
            <a:r>
              <a:rPr lang="en-US" sz="2600" i="1"/>
              <a:t>Captain America</a:t>
            </a:r>
            <a:r>
              <a:rPr lang="en-US" sz="2600"/>
              <a:t> No. 1, with the famous cover of the super soldier punching Hitler, circulated after “The Four Freedoms” speech but well before US entry into war hostilities.</a:t>
            </a:r>
          </a:p>
        </p:txBody>
      </p:sp>
    </p:spTree>
    <p:extLst>
      <p:ext uri="{BB962C8B-B14F-4D97-AF65-F5344CB8AC3E}">
        <p14:creationId xmlns:p14="http://schemas.microsoft.com/office/powerpoint/2010/main" val="220860568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1" descr="612px-Eastern_Front_1941-06_to_1941-12.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91705" y="-19614"/>
            <a:ext cx="8972343" cy="687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004366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3" descr="Captain-Americ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7800" y="0"/>
            <a:ext cx="4516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6" name="Picture 2" descr="Charles-Lindbergh-rally-America-First-Committee-Fort-October-3-194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1263" y="422275"/>
            <a:ext cx="7546975" cy="591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767048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1" descr="41-Pearl-Harborattack-callou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89388" y="0"/>
            <a:ext cx="8812212"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2" name="Picture 3" descr="Japan-1940.png"/>
          <p:cNvPicPr>
            <a:picLocks noChangeAspect="1"/>
          </p:cNvPicPr>
          <p:nvPr/>
        </p:nvPicPr>
        <p:blipFill>
          <a:blip r:embed="rId3">
            <a:extLst>
              <a:ext uri="{28A0092B-C50C-407E-A947-70E740481C1C}">
                <a14:useLocalDpi xmlns:a14="http://schemas.microsoft.com/office/drawing/2010/main" val="0"/>
              </a:ext>
            </a:extLst>
          </a:blip>
          <a:srcRect r="33984"/>
          <a:stretch>
            <a:fillRect/>
          </a:stretch>
        </p:blipFill>
        <p:spPr bwMode="auto">
          <a:xfrm>
            <a:off x="0" y="1096963"/>
            <a:ext cx="4318000" cy="483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TextBox 4"/>
          <p:cNvSpPr txBox="1">
            <a:spLocks noChangeArrowheads="1"/>
          </p:cNvSpPr>
          <p:nvPr/>
        </p:nvSpPr>
        <p:spPr bwMode="auto">
          <a:xfrm>
            <a:off x="171450" y="369888"/>
            <a:ext cx="12255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4000" b="1"/>
              <a:t>1940</a:t>
            </a:r>
          </a:p>
        </p:txBody>
      </p:sp>
      <p:sp>
        <p:nvSpPr>
          <p:cNvPr id="6" name="TextBox 5"/>
          <p:cNvSpPr txBox="1"/>
          <p:nvPr/>
        </p:nvSpPr>
        <p:spPr>
          <a:xfrm>
            <a:off x="4318000" y="51569"/>
            <a:ext cx="4005599" cy="1046440"/>
          </a:xfrm>
          <a:prstGeom prst="rect">
            <a:avLst/>
          </a:prstGeom>
          <a:noFill/>
        </p:spPr>
        <p:txBody>
          <a:bodyPr wrap="none">
            <a:spAutoFit/>
          </a:bodyPr>
          <a:lstStyle/>
          <a:p>
            <a:pPr>
              <a:defRPr/>
            </a:pPr>
            <a:r>
              <a:rPr lang="en-US" sz="6200" b="1">
                <a:ln w="24500" cmpd="dbl">
                  <a:solidFill>
                    <a:schemeClr val="accent2">
                      <a:shade val="85000"/>
                      <a:satMod val="155000"/>
                    </a:schemeClr>
                  </a:solidFill>
                  <a:prstDash val="solid"/>
                  <a:miter lim="800000"/>
                </a:ln>
                <a:solidFill>
                  <a:srgbClr val="FF0000"/>
                </a:solidFill>
                <a:effectLst>
                  <a:outerShdw blurRad="38100" dist="38100" dir="7020000" algn="tl">
                    <a:srgbClr val="000000">
                      <a:alpha val="35000"/>
                    </a:srgbClr>
                  </a:outerShdw>
                </a:effectLst>
              </a:rPr>
              <a:t>6 Dec. 1941</a:t>
            </a:r>
          </a:p>
        </p:txBody>
      </p:sp>
      <p:sp>
        <p:nvSpPr>
          <p:cNvPr id="7" name="TextBox 6"/>
          <p:cNvSpPr txBox="1"/>
          <p:nvPr/>
        </p:nvSpPr>
        <p:spPr>
          <a:xfrm>
            <a:off x="4356486" y="898321"/>
            <a:ext cx="4099825" cy="677108"/>
          </a:xfrm>
          <a:prstGeom prst="rect">
            <a:avLst/>
          </a:prstGeom>
          <a:noFill/>
        </p:spPr>
        <p:txBody>
          <a:bodyPr wrap="none">
            <a:spAutoFit/>
          </a:bodyPr>
          <a:lstStyle/>
          <a:p>
            <a:pPr>
              <a:defRPr/>
            </a:pPr>
            <a:r>
              <a:rPr lang="en-US" sz="3800" b="1">
                <a:ln w="24500" cmpd="dbl">
                  <a:solidFill>
                    <a:schemeClr val="accent2">
                      <a:shade val="85000"/>
                      <a:satMod val="155000"/>
                    </a:schemeClr>
                  </a:solidFill>
                  <a:prstDash val="solid"/>
                  <a:miter lim="800000"/>
                </a:ln>
                <a:solidFill>
                  <a:srgbClr val="FF0000"/>
                </a:solidFill>
                <a:effectLst>
                  <a:outerShdw blurRad="38100" dist="38100" dir="7020000" algn="tl">
                    <a:srgbClr val="000000">
                      <a:alpha val="35000"/>
                    </a:srgbClr>
                  </a:outerShdw>
                </a:effectLst>
              </a:rPr>
              <a:t>Pearl Harbor attack</a:t>
            </a:r>
          </a:p>
        </p:txBody>
      </p:sp>
    </p:spTree>
    <p:extLst>
      <p:ext uri="{BB962C8B-B14F-4D97-AF65-F5344CB8AC3E}">
        <p14:creationId xmlns:p14="http://schemas.microsoft.com/office/powerpoint/2010/main" val="147060543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1" descr="30_FourFreedoms_War-Bonds.jpe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30288" y="0"/>
            <a:ext cx="68580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0" name="Picture 2" descr="39-Four_Freedoms_Park_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03838" y="2028825"/>
            <a:ext cx="7259637" cy="442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3" descr="Captain-Americ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7800" y="0"/>
            <a:ext cx="4516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6" name="Picture 2" descr="Charles-Lindbergh-rally-America-First-Committee-Fort-October-3-194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1263" y="422275"/>
            <a:ext cx="7546975" cy="591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1" descr="40_LIFE_Feb-41_American-Centur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325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4" name="TextBox 3"/>
          <p:cNvSpPr txBox="1">
            <a:spLocks noChangeArrowheads="1"/>
          </p:cNvSpPr>
          <p:nvPr/>
        </p:nvSpPr>
        <p:spPr bwMode="auto">
          <a:xfrm>
            <a:off x="6748463" y="1682750"/>
            <a:ext cx="48704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b="1"/>
              <a:t>February 1941</a:t>
            </a:r>
          </a:p>
          <a:p>
            <a:pPr algn="ctr" eaLnBrk="1" hangingPunct="1"/>
            <a:endParaRPr lang="en-US" b="1"/>
          </a:p>
          <a:p>
            <a:pPr algn="ctr" eaLnBrk="1" hangingPunct="1"/>
            <a:r>
              <a:rPr lang="en-US" b="1"/>
              <a:t/>
            </a:r>
            <a:br>
              <a:rPr lang="en-US" b="1"/>
            </a:br>
            <a:r>
              <a:rPr lang="en-US" b="1"/>
              <a:t>Henry Luce: “The American Century”</a:t>
            </a: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1" descr="47h_Wallace-and-FD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1175" y="-53975"/>
            <a:ext cx="11777663" cy="691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639763" y="1738888"/>
            <a:ext cx="11522075" cy="1143000"/>
          </a:xfrm>
        </p:spPr>
        <p:txBody>
          <a:bodyPr/>
          <a:lstStyle/>
          <a:p>
            <a:r>
              <a:rPr lang="en-US">
                <a:latin typeface="Calibri" charset="0"/>
              </a:rPr>
              <a:t>(Pause for Boogie Woogie Bugle Boy clip)</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1" descr="612px-Eastern_Front_1941-06_to_1941-12.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2563" y="161925"/>
            <a:ext cx="8424862" cy="645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2" name="TextBox 2"/>
          <p:cNvSpPr txBox="1">
            <a:spLocks noChangeArrowheads="1"/>
          </p:cNvSpPr>
          <p:nvPr/>
        </p:nvSpPr>
        <p:spPr bwMode="auto">
          <a:xfrm>
            <a:off x="8736013" y="76200"/>
            <a:ext cx="4065587"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a:t>Delay due to Balkan offensive</a:t>
            </a:r>
          </a:p>
          <a:p>
            <a:pPr eaLnBrk="1" hangingPunct="1"/>
            <a:endParaRPr lang="en-US" sz="1800"/>
          </a:p>
          <a:p>
            <a:pPr eaLnBrk="1" hangingPunct="1"/>
            <a:r>
              <a:rPr lang="en-US" sz="1800" b="1"/>
              <a:t>Surprise invasion 22 June 1941</a:t>
            </a:r>
          </a:p>
          <a:p>
            <a:pPr eaLnBrk="1" hangingPunct="1"/>
            <a:r>
              <a:rPr lang="en-US" sz="1800"/>
              <a:t>Blitzkrieg success</a:t>
            </a:r>
          </a:p>
          <a:p>
            <a:pPr eaLnBrk="1" hangingPunct="1"/>
            <a:endParaRPr lang="en-US" sz="1800"/>
          </a:p>
          <a:p>
            <a:pPr eaLnBrk="1" hangingPunct="1"/>
            <a:r>
              <a:rPr lang="en-US" sz="1800"/>
              <a:t>German allies: Romania, Bulgaria, Hungary, Finland, Ukrainian and Baltic nationalist militias.</a:t>
            </a:r>
          </a:p>
          <a:p>
            <a:pPr eaLnBrk="1" hangingPunct="1"/>
            <a:endParaRPr lang="en-US" sz="1800"/>
          </a:p>
          <a:p>
            <a:pPr eaLnBrk="1" hangingPunct="1"/>
            <a:r>
              <a:rPr lang="en-US" sz="1800"/>
              <a:t>SS Sonderkommandos</a:t>
            </a:r>
          </a:p>
          <a:p>
            <a:pPr eaLnBrk="1" hangingPunct="1"/>
            <a:r>
              <a:rPr lang="en-US" sz="1800"/>
              <a:t>“The First Million” of Holocaust</a:t>
            </a:r>
          </a:p>
          <a:p>
            <a:pPr eaLnBrk="1" hangingPunct="1"/>
            <a:endParaRPr lang="en-US" sz="1800"/>
          </a:p>
          <a:p>
            <a:pPr eaLnBrk="1" hangingPunct="1"/>
            <a:r>
              <a:rPr lang="en-US" sz="1800"/>
              <a:t>3 million Soviet POWs in first 3 months</a:t>
            </a:r>
          </a:p>
          <a:p>
            <a:pPr eaLnBrk="1" hangingPunct="1"/>
            <a:endParaRPr lang="en-US" sz="1800"/>
          </a:p>
          <a:p>
            <a:pPr eaLnBrk="1" hangingPunct="1"/>
            <a:r>
              <a:rPr lang="en-US" sz="1800"/>
              <a:t>Leningrad withstands siege. War turns in battle at gates of Moscow, 4-6 Dec. </a:t>
            </a:r>
          </a:p>
          <a:p>
            <a:pPr eaLnBrk="1" hangingPunct="1"/>
            <a:endParaRPr lang="en-US" sz="1800"/>
          </a:p>
          <a:p>
            <a:pPr eaLnBrk="1" hangingPunct="1"/>
            <a:r>
              <a:rPr lang="en-US" sz="1800"/>
              <a:t>Forced labor draft spring 1942</a:t>
            </a:r>
          </a:p>
          <a:p>
            <a:pPr eaLnBrk="1" hangingPunct="1"/>
            <a:endParaRPr lang="en-US" sz="1800"/>
          </a:p>
          <a:p>
            <a:pPr eaLnBrk="1" hangingPunct="1"/>
            <a:r>
              <a:rPr lang="en-US" sz="1800"/>
              <a:t>Partisan warfare</a:t>
            </a:r>
          </a:p>
          <a:p>
            <a:pPr eaLnBrk="1" hangingPunct="1"/>
            <a:endParaRPr lang="en-US" sz="1800"/>
          </a:p>
          <a:p>
            <a:pPr eaLnBrk="1" hangingPunct="1"/>
            <a:r>
              <a:rPr lang="en-US" sz="1800"/>
              <a:t>Caucasus offensive, 1942</a:t>
            </a:r>
          </a:p>
          <a:p>
            <a:pPr eaLnBrk="1" hangingPunct="1"/>
            <a:endParaRPr lang="en-US" sz="1800"/>
          </a:p>
          <a:p>
            <a:pPr eaLnBrk="1" hangingPunct="1"/>
            <a:r>
              <a:rPr lang="en-US" sz="1800"/>
              <a:t>Stalingrad: Oct 1942-Feb 1943</a:t>
            </a: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3" descr="Trumsn1941-0.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79513"/>
            <a:ext cx="4092575"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6" name="Picture 4" descr="Trumsn1941-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52913" y="1449388"/>
            <a:ext cx="4132262"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Picture 5" descr="Trumsn1941-2.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85175" y="2090738"/>
            <a:ext cx="4260850" cy="302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TextBox 6"/>
          <p:cNvSpPr txBox="1">
            <a:spLocks noChangeArrowheads="1"/>
          </p:cNvSpPr>
          <p:nvPr/>
        </p:nvSpPr>
        <p:spPr bwMode="auto">
          <a:xfrm>
            <a:off x="423863" y="358775"/>
            <a:ext cx="606901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2200"/>
              <a:t>“Our Policy Stated,” </a:t>
            </a:r>
            <a:r>
              <a:rPr lang="en-US" sz="2200" i="1"/>
              <a:t>New York Times</a:t>
            </a:r>
            <a:r>
              <a:rPr lang="en-US" sz="2200"/>
              <a:t>, June 23, 1941</a:t>
            </a:r>
          </a:p>
        </p:txBody>
      </p:sp>
      <p:sp>
        <p:nvSpPr>
          <p:cNvPr id="31749" name="TextBox 8"/>
          <p:cNvSpPr txBox="1">
            <a:spLocks noChangeArrowheads="1"/>
          </p:cNvSpPr>
          <p:nvPr/>
        </p:nvSpPr>
        <p:spPr bwMode="auto">
          <a:xfrm>
            <a:off x="4297363" y="974725"/>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is-IS"/>
              <a:t>[…]</a:t>
            </a:r>
            <a:endParaRPr lang="en-US"/>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1" descr="41-Pearl-Harborattack-callou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89388" y="0"/>
            <a:ext cx="8812212"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2" name="Picture 3" descr="Japan-1940.png"/>
          <p:cNvPicPr>
            <a:picLocks noChangeAspect="1"/>
          </p:cNvPicPr>
          <p:nvPr/>
        </p:nvPicPr>
        <p:blipFill>
          <a:blip r:embed="rId3">
            <a:extLst>
              <a:ext uri="{28A0092B-C50C-407E-A947-70E740481C1C}">
                <a14:useLocalDpi xmlns:a14="http://schemas.microsoft.com/office/drawing/2010/main" val="0"/>
              </a:ext>
            </a:extLst>
          </a:blip>
          <a:srcRect r="33984"/>
          <a:stretch>
            <a:fillRect/>
          </a:stretch>
        </p:blipFill>
        <p:spPr bwMode="auto">
          <a:xfrm>
            <a:off x="0" y="1096963"/>
            <a:ext cx="4318000" cy="483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TextBox 4"/>
          <p:cNvSpPr txBox="1">
            <a:spLocks noChangeArrowheads="1"/>
          </p:cNvSpPr>
          <p:nvPr/>
        </p:nvSpPr>
        <p:spPr bwMode="auto">
          <a:xfrm>
            <a:off x="171450" y="369888"/>
            <a:ext cx="12255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4000" b="1"/>
              <a:t>1940</a:t>
            </a:r>
          </a:p>
        </p:txBody>
      </p:sp>
      <p:sp>
        <p:nvSpPr>
          <p:cNvPr id="6" name="TextBox 5"/>
          <p:cNvSpPr txBox="1"/>
          <p:nvPr/>
        </p:nvSpPr>
        <p:spPr>
          <a:xfrm>
            <a:off x="4402812" y="1040088"/>
            <a:ext cx="1796586" cy="1046440"/>
          </a:xfrm>
          <a:prstGeom prst="rect">
            <a:avLst/>
          </a:prstGeom>
          <a:noFill/>
        </p:spPr>
        <p:txBody>
          <a:bodyPr wrap="none">
            <a:spAutoFit/>
          </a:bodyPr>
          <a:lstStyle/>
          <a:p>
            <a:pPr>
              <a:defRPr/>
            </a:pPr>
            <a:r>
              <a:rPr lang="en-US" sz="6200" b="1">
                <a:ln w="24500" cmpd="dbl">
                  <a:solidFill>
                    <a:schemeClr val="accent2">
                      <a:shade val="85000"/>
                      <a:satMod val="155000"/>
                    </a:schemeClr>
                  </a:solidFill>
                  <a:prstDash val="solid"/>
                  <a:miter lim="800000"/>
                </a:ln>
                <a:solidFill>
                  <a:srgbClr val="FF0000"/>
                </a:solidFill>
                <a:effectLst>
                  <a:outerShdw blurRad="38100" dist="38100" dir="7020000" algn="tl">
                    <a:srgbClr val="000000">
                      <a:alpha val="35000"/>
                    </a:srgbClr>
                  </a:outerShdw>
                </a:effectLst>
              </a:rPr>
              <a:t>1941</a:t>
            </a: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4" descr="Japanese-Empire_194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70338" y="211138"/>
            <a:ext cx="8831262" cy="653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6" name="Picture 2" descr="42c_Forgotten-Armi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6050" y="595313"/>
            <a:ext cx="3697288" cy="568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3" descr="1942-Europe-map-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6763" y="0"/>
            <a:ext cx="10972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2" descr="42b-Axis-Powers_WW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60500" y="-177800"/>
            <a:ext cx="10207625" cy="714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extBox 3"/>
          <p:cNvSpPr txBox="1">
            <a:spLocks noChangeArrowheads="1"/>
          </p:cNvSpPr>
          <p:nvPr/>
        </p:nvSpPr>
        <p:spPr bwMode="auto">
          <a:xfrm>
            <a:off x="442913" y="180975"/>
            <a:ext cx="5975350"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4100" b="1"/>
              <a:t>United States at Total War</a:t>
            </a:r>
          </a:p>
        </p:txBody>
      </p:sp>
      <p:sp>
        <p:nvSpPr>
          <p:cNvPr id="39938" name="Rectangle 5"/>
          <p:cNvSpPr>
            <a:spLocks noChangeArrowheads="1"/>
          </p:cNvSpPr>
          <p:nvPr/>
        </p:nvSpPr>
        <p:spPr bwMode="auto">
          <a:xfrm>
            <a:off x="1219200" y="1119188"/>
            <a:ext cx="10826750" cy="526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400" b="1">
                <a:solidFill>
                  <a:srgbClr val="3366FF"/>
                </a:solidFill>
                <a:latin typeface="Times New Roman" charset="0"/>
                <a:cs typeface="Times New Roman" charset="0"/>
              </a:rPr>
              <a:t>U.S. military reaches personnel peak of 18 million men! </a:t>
            </a:r>
          </a:p>
          <a:p>
            <a:endParaRPr lang="en-US" sz="2400" b="1">
              <a:solidFill>
                <a:srgbClr val="3366FF"/>
              </a:solidFill>
              <a:latin typeface="Times New Roman" charset="0"/>
              <a:cs typeface="Times New Roman" charset="0"/>
            </a:endParaRPr>
          </a:p>
          <a:p>
            <a:r>
              <a:rPr lang="en-US" sz="2400" b="1">
                <a:solidFill>
                  <a:srgbClr val="3366FF"/>
                </a:solidFill>
                <a:latin typeface="Times New Roman" charset="0"/>
                <a:cs typeface="Times New Roman" charset="0"/>
              </a:rPr>
              <a:t>39 percent volunteer, 61 percent drafted (US National World War II Museum)</a:t>
            </a:r>
          </a:p>
          <a:p>
            <a:endParaRPr lang="en-US" sz="2400" b="1">
              <a:solidFill>
                <a:srgbClr val="3366FF"/>
              </a:solidFill>
              <a:latin typeface="Times New Roman" charset="0"/>
              <a:cs typeface="Times New Roman" charset="0"/>
            </a:endParaRPr>
          </a:p>
          <a:p>
            <a:r>
              <a:rPr lang="en-US" sz="2400" b="1">
                <a:solidFill>
                  <a:srgbClr val="3366FF"/>
                </a:solidFill>
                <a:latin typeface="Times New Roman" charset="0"/>
                <a:cs typeface="Times New Roman" charset="0"/>
              </a:rPr>
              <a:t>War production boards: CEOs as military officers, labor cooperation, coordinate all parts of production, logistics, intel, operations planning. </a:t>
            </a:r>
            <a:br>
              <a:rPr lang="en-US" sz="2400" b="1">
                <a:solidFill>
                  <a:srgbClr val="3366FF"/>
                </a:solidFill>
                <a:latin typeface="Times New Roman" charset="0"/>
                <a:cs typeface="Times New Roman" charset="0"/>
              </a:rPr>
            </a:br>
            <a:endParaRPr lang="en-US" sz="2400" b="1">
              <a:solidFill>
                <a:srgbClr val="3366FF"/>
              </a:solidFill>
              <a:latin typeface="Times New Roman" charset="0"/>
              <a:cs typeface="Times New Roman" charset="0"/>
            </a:endParaRPr>
          </a:p>
          <a:p>
            <a:r>
              <a:rPr lang="en-US" sz="2400" b="1">
                <a:solidFill>
                  <a:srgbClr val="3366FF"/>
                </a:solidFill>
                <a:latin typeface="Times New Roman" charset="0"/>
                <a:cs typeface="Times New Roman" charset="0"/>
              </a:rPr>
              <a:t>Massive growth, employment shortage.</a:t>
            </a:r>
            <a:br>
              <a:rPr lang="en-US" sz="2400" b="1">
                <a:solidFill>
                  <a:srgbClr val="3366FF"/>
                </a:solidFill>
                <a:latin typeface="Times New Roman" charset="0"/>
                <a:cs typeface="Times New Roman" charset="0"/>
              </a:rPr>
            </a:br>
            <a:r>
              <a:rPr lang="en-US" sz="2400" b="1">
                <a:solidFill>
                  <a:srgbClr val="3366FF"/>
                </a:solidFill>
                <a:latin typeface="Times New Roman" charset="0"/>
                <a:cs typeface="Times New Roman" charset="0"/>
              </a:rPr>
              <a:t/>
            </a:r>
            <a:br>
              <a:rPr lang="en-US" sz="2400" b="1">
                <a:solidFill>
                  <a:srgbClr val="3366FF"/>
                </a:solidFill>
                <a:latin typeface="Times New Roman" charset="0"/>
                <a:cs typeface="Times New Roman" charset="0"/>
              </a:rPr>
            </a:br>
            <a:r>
              <a:rPr lang="en-US" sz="2400" b="1">
                <a:solidFill>
                  <a:srgbClr val="3366FF"/>
                </a:solidFill>
                <a:latin typeface="Times New Roman" charset="0"/>
                <a:cs typeface="Times New Roman" charset="0"/>
              </a:rPr>
              <a:t>Women and everyone else on homefront in demand for labor. </a:t>
            </a:r>
          </a:p>
          <a:p>
            <a:endParaRPr lang="en-US" sz="2400" b="1">
              <a:solidFill>
                <a:srgbClr val="3366FF"/>
              </a:solidFill>
              <a:latin typeface="Times New Roman" charset="0"/>
              <a:cs typeface="Times New Roman" charset="0"/>
            </a:endParaRPr>
          </a:p>
          <a:p>
            <a:r>
              <a:rPr lang="en-US" sz="2400" b="1">
                <a:solidFill>
                  <a:srgbClr val="3366FF"/>
                </a:solidFill>
                <a:latin typeface="Times New Roman" charset="0"/>
                <a:cs typeface="Times New Roman" charset="0"/>
              </a:rPr>
              <a:t>Fear and security measures in US. </a:t>
            </a:r>
          </a:p>
          <a:p>
            <a:endParaRPr lang="en-US" sz="2400" b="1">
              <a:solidFill>
                <a:srgbClr val="3366FF"/>
              </a:solidFill>
              <a:latin typeface="Times New Roman" charset="0"/>
              <a:cs typeface="Times New Roman" charset="0"/>
            </a:endParaRPr>
          </a:p>
          <a:p>
            <a:r>
              <a:rPr lang="en-US" sz="2400" b="1">
                <a:solidFill>
                  <a:srgbClr val="3366FF"/>
                </a:solidFill>
                <a:latin typeface="Times New Roman" charset="0"/>
                <a:cs typeface="Times New Roman" charset="0"/>
              </a:rPr>
              <a:t>Victory gardens and war bonds. </a:t>
            </a: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1" descr="42-RosieTheRivet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551827">
            <a:off x="250825" y="396875"/>
            <a:ext cx="4745038" cy="614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4" name="Picture 1" descr="33-Bombs.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70563" y="-12700"/>
            <a:ext cx="4792662" cy="691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TextBox 1"/>
          <p:cNvSpPr txBox="1">
            <a:spLocks noChangeArrowheads="1"/>
          </p:cNvSpPr>
          <p:nvPr/>
        </p:nvSpPr>
        <p:spPr bwMode="auto">
          <a:xfrm>
            <a:off x="10601325" y="3155950"/>
            <a:ext cx="777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a:t>reality</a:t>
            </a:r>
          </a:p>
        </p:txBody>
      </p:sp>
      <p:sp>
        <p:nvSpPr>
          <p:cNvPr id="44036" name="TextBox 1"/>
          <p:cNvSpPr txBox="1">
            <a:spLocks noChangeArrowheads="1"/>
          </p:cNvSpPr>
          <p:nvPr/>
        </p:nvSpPr>
        <p:spPr bwMode="auto">
          <a:xfrm>
            <a:off x="4187825" y="242888"/>
            <a:ext cx="7572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a:t>image</a:t>
            </a: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1" descr="46-Women-Pilot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76375" y="0"/>
            <a:ext cx="9874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360488"/>
            <a:ext cx="12801600" cy="549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800" y="152400"/>
            <a:ext cx="3378200" cy="507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3" name="TextBox 3"/>
          <p:cNvSpPr txBox="1">
            <a:spLocks noChangeArrowheads="1"/>
          </p:cNvSpPr>
          <p:nvPr/>
        </p:nvSpPr>
        <p:spPr bwMode="auto">
          <a:xfrm>
            <a:off x="7934325" y="304800"/>
            <a:ext cx="3867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i="1">
                <a:latin typeface="Times" charset="0"/>
              </a:rPr>
              <a:t>(Foner, 3</a:t>
            </a:r>
            <a:r>
              <a:rPr lang="en-US" sz="1800" i="1" baseline="30000">
                <a:latin typeface="Times" charset="0"/>
              </a:rPr>
              <a:t>rd</a:t>
            </a:r>
            <a:r>
              <a:rPr lang="en-US" sz="1800" i="1">
                <a:latin typeface="Times" charset="0"/>
              </a:rPr>
              <a:t> ed., photos on 923 and 922) </a:t>
            </a: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3875" y="558800"/>
            <a:ext cx="9190038" cy="608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Wonder-Woman_Solo-debut_wa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81451" y="0"/>
            <a:ext cx="49387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1367589" y="582979"/>
            <a:ext cx="4227552" cy="4647426"/>
          </a:xfrm>
          <a:prstGeom prst="rect">
            <a:avLst/>
          </a:prstGeom>
          <a:noFill/>
        </p:spPr>
        <p:txBody>
          <a:bodyPr wrap="square">
            <a:spAutoFit/>
          </a:bodyPr>
          <a:lstStyle/>
          <a:p>
            <a:pPr>
              <a:defRPr/>
            </a:pPr>
            <a:endParaRPr lang="en-US" sz="1600"/>
          </a:p>
          <a:p>
            <a:pPr>
              <a:defRPr/>
            </a:pPr>
            <a:endParaRPr lang="en-US"/>
          </a:p>
          <a:p>
            <a:pPr algn="r">
              <a:defRPr/>
            </a:pPr>
            <a:r>
              <a:rPr lang="en-US" sz="3200" b="1" i="1"/>
              <a:t>Wonder Woman</a:t>
            </a:r>
            <a:r>
              <a:rPr lang="en-US" sz="2400" b="1" i="1"/>
              <a:t> </a:t>
            </a:r>
          </a:p>
          <a:p>
            <a:pPr algn="r">
              <a:defRPr/>
            </a:pPr>
            <a:r>
              <a:rPr lang="en-US" sz="2000"/>
              <a:t>(Marston &amp; Peter)</a:t>
            </a:r>
            <a:br>
              <a:rPr lang="en-US" sz="2000"/>
            </a:br>
            <a:r>
              <a:rPr lang="en-US"/>
              <a:t/>
            </a:r>
            <a:br>
              <a:rPr lang="en-US"/>
            </a:br>
            <a:r>
              <a:rPr lang="en-US" sz="2400"/>
              <a:t>Created well after Pearl</a:t>
            </a:r>
          </a:p>
          <a:p>
            <a:pPr algn="r">
              <a:defRPr/>
            </a:pPr>
            <a:r>
              <a:rPr lang="en-US" sz="2400"/>
              <a:t>Harbor as a superhero </a:t>
            </a:r>
          </a:p>
          <a:p>
            <a:pPr algn="r">
              <a:defRPr/>
            </a:pPr>
            <a:r>
              <a:rPr lang="en-US" sz="2400"/>
              <a:t>for girls, Wonder Woman  </a:t>
            </a:r>
          </a:p>
          <a:p>
            <a:pPr algn="r">
              <a:defRPr/>
            </a:pPr>
            <a:r>
              <a:rPr lang="en-US" sz="2400"/>
              <a:t>also joined the war effort. </a:t>
            </a:r>
          </a:p>
          <a:p>
            <a:pPr algn="r">
              <a:defRPr/>
            </a:pPr>
            <a:r>
              <a:rPr lang="en-US" sz="2400"/>
              <a:t>After the war she had </a:t>
            </a:r>
          </a:p>
          <a:p>
            <a:pPr algn="r">
              <a:defRPr/>
            </a:pPr>
            <a:r>
              <a:rPr lang="en-US" sz="2400"/>
              <a:t>fantasy-type adventures</a:t>
            </a:r>
          </a:p>
          <a:p>
            <a:pPr algn="r">
              <a:defRPr/>
            </a:pPr>
            <a:r>
              <a:rPr lang="en-US" sz="2400"/>
              <a:t> and became less macho </a:t>
            </a:r>
          </a:p>
          <a:p>
            <a:pPr algn="r">
              <a:defRPr/>
            </a:pPr>
            <a:r>
              <a:rPr lang="en-US" sz="2400"/>
              <a:t>(and less popular). </a:t>
            </a:r>
            <a:r>
              <a:rPr lang="en-US" sz="2400">
                <a:sym typeface="Wingdings"/>
              </a:rPr>
              <a:t></a:t>
            </a:r>
          </a:p>
        </p:txBody>
      </p:sp>
    </p:spTree>
    <p:extLst>
      <p:ext uri="{BB962C8B-B14F-4D97-AF65-F5344CB8AC3E}">
        <p14:creationId xmlns:p14="http://schemas.microsoft.com/office/powerpoint/2010/main" val="27807897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1" descr="45-Black-Aviator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0125" y="0"/>
            <a:ext cx="107997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Picture 1" descr="47-Landing-at-Normand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1" descr="44-BraceroProgra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1625" y="-33338"/>
            <a:ext cx="6762750"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78" name="Picture 2" descr="44-White-Ethnic-Inclusi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75525" y="0"/>
            <a:ext cx="5156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2" descr="44-White-Ethnic-Inclusio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1288" y="-4946650"/>
            <a:ext cx="9350375" cy="1243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2" name="TextBox 2"/>
          <p:cNvSpPr txBox="1">
            <a:spLocks noChangeArrowheads="1"/>
          </p:cNvSpPr>
          <p:nvPr/>
        </p:nvSpPr>
        <p:spPr bwMode="auto">
          <a:xfrm>
            <a:off x="9659938" y="1487488"/>
            <a:ext cx="2886075"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a:t>Who is missing?</a:t>
            </a:r>
            <a:br>
              <a:rPr lang="en-US"/>
            </a:br>
            <a:r>
              <a:rPr lang="en-US" sz="1800"/>
              <a:t/>
            </a:r>
            <a:br>
              <a:rPr lang="en-US" sz="1800"/>
            </a:br>
            <a:r>
              <a:rPr lang="en-US" sz="1800"/>
              <a:t/>
            </a:r>
            <a:br>
              <a:rPr lang="en-US" sz="1800"/>
            </a:br>
            <a:r>
              <a:rPr lang="en-US" sz="1800"/>
              <a:t/>
            </a:r>
            <a:br>
              <a:rPr lang="en-US" sz="1800"/>
            </a:br>
            <a:r>
              <a:rPr lang="en-US" sz="1800"/>
              <a:t/>
            </a:r>
            <a:br>
              <a:rPr lang="en-US" sz="1800"/>
            </a:br>
            <a:r>
              <a:rPr lang="en-US" sz="1800"/>
              <a:t/>
            </a:r>
            <a:br>
              <a:rPr lang="en-US" sz="1800"/>
            </a:br>
            <a:r>
              <a:rPr lang="en-US" sz="1800"/>
              <a:t/>
            </a:r>
            <a:br>
              <a:rPr lang="en-US" sz="1800"/>
            </a:br>
            <a:endParaRPr lang="en-US" sz="1800"/>
          </a:p>
          <a:p>
            <a:pPr eaLnBrk="1" hangingPunct="1"/>
            <a:endParaRPr lang="en-US" sz="1800"/>
          </a:p>
          <a:p>
            <a:pPr eaLnBrk="1" hangingPunct="1"/>
            <a:endParaRPr lang="en-US" sz="1800"/>
          </a:p>
          <a:p>
            <a:pPr eaLnBrk="1" hangingPunct="1"/>
            <a:endParaRPr lang="en-US" sz="1800" i="1"/>
          </a:p>
          <a:p>
            <a:pPr eaLnBrk="1" hangingPunct="1"/>
            <a:r>
              <a:rPr lang="en-US" sz="1800" i="1"/>
              <a:t>In US society during the war, which groups are subject to “flips” in the way they are regarded by the majority?</a:t>
            </a: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extBox 3"/>
          <p:cNvSpPr txBox="1">
            <a:spLocks noChangeArrowheads="1"/>
          </p:cNvSpPr>
          <p:nvPr/>
        </p:nvSpPr>
        <p:spPr bwMode="auto">
          <a:xfrm>
            <a:off x="1529270" y="2210534"/>
            <a:ext cx="858837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100" b="1"/>
              <a:t>planning for endgames and postwars</a:t>
            </a:r>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1" descr="47h_Wallace-and-FD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1175" y="-53975"/>
            <a:ext cx="11777663" cy="691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3" descr="Second-bill-of-right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0"/>
            <a:ext cx="12144375"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1" descr="47-Landing-at-Normand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975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69" name="Picture 3" descr="48-PARIS-US Army Victory stamp .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7588" y="0"/>
            <a:ext cx="108981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Picture 3" descr="1944-electio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25" y="0"/>
            <a:ext cx="12773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1" descr="47g_truman-swornin-P.jpe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4000" y="0"/>
            <a:ext cx="1320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Picture 1" descr="49-reichstag-FLAG-194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925" y="0"/>
            <a:ext cx="12855575" cy="722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Picture 1" descr="50-1945-ELB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59000" y="-1082675"/>
            <a:ext cx="8683625" cy="795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Picture 1" descr="52_Hiroshima-194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50" y="625475"/>
            <a:ext cx="12860338" cy="55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extBox 3"/>
          <p:cNvSpPr txBox="1">
            <a:spLocks noChangeArrowheads="1"/>
          </p:cNvSpPr>
          <p:nvPr/>
        </p:nvSpPr>
        <p:spPr bwMode="auto">
          <a:xfrm>
            <a:off x="1361992" y="1513603"/>
            <a:ext cx="4093394"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100" b="1"/>
              <a:t>domestic postwar</a:t>
            </a:r>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31925" y="639763"/>
            <a:ext cx="9982200" cy="5724525"/>
          </a:xfrm>
          <a:prstGeom prst="rect">
            <a:avLst/>
          </a:prstGeom>
          <a:noFill/>
        </p:spPr>
        <p:txBody>
          <a:bodyPr>
            <a:spAutoFit/>
          </a:bodyPr>
          <a:lstStyle/>
          <a:p>
            <a:pPr fontAlgn="auto">
              <a:spcBef>
                <a:spcPts val="0"/>
              </a:spcBef>
              <a:spcAft>
                <a:spcPts val="0"/>
              </a:spcAft>
              <a:defRPr/>
            </a:pPr>
            <a:r>
              <a:rPr lang="en-US" sz="4000">
                <a:latin typeface="+mn-lt"/>
                <a:ea typeface="+mn-ea"/>
                <a:cs typeface="+mn-cs"/>
              </a:rPr>
              <a:t>G.I. Bill making a new postwar America</a:t>
            </a:r>
          </a:p>
          <a:p>
            <a:pPr fontAlgn="auto">
              <a:spcBef>
                <a:spcPts val="0"/>
              </a:spcBef>
              <a:spcAft>
                <a:spcPts val="0"/>
              </a:spcAft>
              <a:defRPr/>
            </a:pPr>
            <a:endParaRPr lang="en-US" sz="4000">
              <a:latin typeface="+mn-lt"/>
              <a:ea typeface="+mn-ea"/>
              <a:cs typeface="+mn-cs"/>
            </a:endParaRPr>
          </a:p>
          <a:p>
            <a:pPr marL="457200" indent="-457200" fontAlgn="auto">
              <a:spcBef>
                <a:spcPts val="0"/>
              </a:spcBef>
              <a:spcAft>
                <a:spcPts val="0"/>
              </a:spcAft>
              <a:buFontTx/>
              <a:buChar char="-"/>
              <a:defRPr/>
            </a:pPr>
            <a:r>
              <a:rPr lang="en-US" sz="4000">
                <a:latin typeface="+mn-lt"/>
                <a:ea typeface="+mn-ea"/>
                <a:cs typeface="+mn-cs"/>
              </a:rPr>
              <a:t>pays for college education</a:t>
            </a:r>
          </a:p>
          <a:p>
            <a:pPr marL="457200" indent="-457200" fontAlgn="auto">
              <a:spcBef>
                <a:spcPts val="0"/>
              </a:spcBef>
              <a:spcAft>
                <a:spcPts val="0"/>
              </a:spcAft>
              <a:buFontTx/>
              <a:buChar char="-"/>
              <a:defRPr/>
            </a:pPr>
            <a:endParaRPr lang="en-US" sz="4000">
              <a:latin typeface="+mn-lt"/>
              <a:ea typeface="+mn-ea"/>
              <a:cs typeface="+mn-cs"/>
            </a:endParaRPr>
          </a:p>
          <a:p>
            <a:pPr marL="457200" indent="-457200" fontAlgn="auto">
              <a:spcBef>
                <a:spcPts val="0"/>
              </a:spcBef>
              <a:spcAft>
                <a:spcPts val="0"/>
              </a:spcAft>
              <a:buFontTx/>
              <a:buChar char="-"/>
              <a:defRPr/>
            </a:pPr>
            <a:r>
              <a:rPr lang="en-US" sz="4000">
                <a:latin typeface="+mn-lt"/>
                <a:ea typeface="+mn-ea"/>
                <a:cs typeface="+mn-cs"/>
              </a:rPr>
              <a:t>guarantees home mortgages</a:t>
            </a:r>
          </a:p>
          <a:p>
            <a:pPr marL="457200" indent="-457200" fontAlgn="auto">
              <a:spcBef>
                <a:spcPts val="0"/>
              </a:spcBef>
              <a:spcAft>
                <a:spcPts val="0"/>
              </a:spcAft>
              <a:buFontTx/>
              <a:buChar char="-"/>
              <a:defRPr/>
            </a:pPr>
            <a:endParaRPr lang="en-US" sz="4000">
              <a:latin typeface="+mn-lt"/>
              <a:ea typeface="+mn-ea"/>
              <a:cs typeface="+mn-cs"/>
            </a:endParaRPr>
          </a:p>
          <a:p>
            <a:pPr marL="457200" indent="-457200" fontAlgn="auto">
              <a:spcBef>
                <a:spcPts val="0"/>
              </a:spcBef>
              <a:spcAft>
                <a:spcPts val="0"/>
              </a:spcAft>
              <a:buFontTx/>
              <a:buChar char="-"/>
              <a:defRPr/>
            </a:pPr>
            <a:r>
              <a:rPr lang="en-US" sz="4000">
                <a:latin typeface="+mn-lt"/>
                <a:ea typeface="+mn-ea"/>
                <a:cs typeface="+mn-cs"/>
              </a:rPr>
              <a:t>but</a:t>
            </a:r>
            <a:r>
              <a:rPr lang="is-IS" sz="4000">
                <a:latin typeface="+mn-lt"/>
                <a:ea typeface="+mn-ea"/>
                <a:cs typeface="+mn-cs"/>
              </a:rPr>
              <a:t>…</a:t>
            </a:r>
            <a:r>
              <a:rPr lang="en-US" sz="4000">
                <a:latin typeface="+mn-lt"/>
                <a:ea typeface="+mn-ea"/>
                <a:cs typeface="+mn-cs"/>
              </a:rPr>
              <a:t> (limitations)</a:t>
            </a:r>
          </a:p>
          <a:p>
            <a:pPr fontAlgn="auto">
              <a:spcBef>
                <a:spcPts val="0"/>
              </a:spcBef>
              <a:spcAft>
                <a:spcPts val="0"/>
              </a:spcAft>
              <a:defRPr/>
            </a:pPr>
            <a:endParaRPr lang="en-US" sz="4000">
              <a:latin typeface="+mn-lt"/>
              <a:ea typeface="+mn-ea"/>
              <a:cs typeface="+mn-cs"/>
            </a:endParaRPr>
          </a:p>
          <a:p>
            <a:pPr fontAlgn="auto">
              <a:spcBef>
                <a:spcPts val="0"/>
              </a:spcBef>
              <a:spcAft>
                <a:spcPts val="0"/>
              </a:spcAft>
              <a:defRPr/>
            </a:pPr>
            <a:r>
              <a:rPr lang="en-US" sz="4000"/>
              <a:t>An affluent society? In many ways</a:t>
            </a:r>
            <a:r>
              <a:rPr lang="is-IS" sz="4000"/>
              <a:t>…</a:t>
            </a:r>
            <a:endParaRPr lang="en-US" sz="4000">
              <a:latin typeface="+mn-lt"/>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extBox 1"/>
          <p:cNvSpPr txBox="1">
            <a:spLocks noChangeArrowheads="1"/>
          </p:cNvSpPr>
          <p:nvPr/>
        </p:nvSpPr>
        <p:spPr bwMode="auto">
          <a:xfrm>
            <a:off x="1446213" y="957263"/>
            <a:ext cx="99822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3000"/>
              <a:t>The Taft–Hartley Act (1947) amended the 1935 National Labor Relations Act (NLRA), prohibiting unions from engaging in several "unfair labor practices." Among the practices prohibited by the act are jurisdictional strikes, wildcat strikes, solidarity or political strikes, secondary boycotts, secondary and mass picketing, closed shops, and monetary donations by unions to federal political campaigns. The NLRA also allowed states to pass right-to-work laws banning union shops. Enacted during the early stages of the Cold War, the law required union officers to sign non-communist affidavits with the government.</a:t>
            </a:r>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09" name="Picture 3" descr="110_huac-four-1024x600.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2938"/>
            <a:ext cx="12801600" cy="750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Picture 1" descr="110_HUAC_Reaga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62813" y="0"/>
            <a:ext cx="68865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4" name="Picture 2" descr="110_HUAC_Bogart-Bac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09575"/>
            <a:ext cx="75057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7" name="Picture 1" descr="huac_nixon-hiss.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6599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1" name="Picture 3" descr="1948_Electoral_Map cop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39625" cy="657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5" name="Picture 3" descr="dewey-beats-truman_timeline-truman-second-ter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14338"/>
            <a:ext cx="12801600" cy="611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9" name="Picture 1" descr="soviet-bomb.jpe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876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0" name="Picture 2" descr="soviet-bomb-julius-ethel.jpe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56238" y="1116013"/>
            <a:ext cx="7639050" cy="42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3" name="Picture 1" descr="55f_1950-Stalin-and-Ma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2425" y="0"/>
            <a:ext cx="12201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7" name="Picture 1" descr="55g_Kore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79788" y="58738"/>
            <a:ext cx="5270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1" name="Picture 6" descr="10_Schrecker_1986-2010.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801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5" name="Picture 3" descr="huac_mccarthy-newspaper-1024x8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32263" y="0"/>
            <a:ext cx="8669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6" name="Picture 4" descr="huac_nixon-hiss.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876425"/>
            <a:ext cx="4430713" cy="314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49" name="Picture 3" descr="1952_Electoral_Map.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8763" y="0"/>
            <a:ext cx="12542837" cy="673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3" name="Picture 3" descr="nuke-test-nevada-195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24188" y="0"/>
            <a:ext cx="64547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7" name="Picture 2" descr="101-atomic-bomb.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58938" y="0"/>
            <a:ext cx="9536112" cy="688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extBox 3"/>
          <p:cNvSpPr txBox="1">
            <a:spLocks noChangeArrowheads="1"/>
          </p:cNvSpPr>
          <p:nvPr/>
        </p:nvSpPr>
        <p:spPr bwMode="auto">
          <a:xfrm>
            <a:off x="1574776" y="2068318"/>
            <a:ext cx="5532284"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100" b="1"/>
              <a:t>new consumer economy</a:t>
            </a:r>
          </a:p>
        </p:txBody>
      </p:sp>
    </p:spTree>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5" name="Picture 1" descr="growth.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52400"/>
            <a:ext cx="9540875"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69" name="Picture 1" descr="Levittow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20663"/>
            <a:ext cx="1280160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3"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1450"/>
            <a:ext cx="12828588" cy="721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7" name="Picture 2" descr="1938_Brooklyn-FH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125" y="0"/>
            <a:ext cx="5746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18" name="Picture 3" descr="1940s_Atlanta_HOLC-RedlineMap-NAR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18338" y="0"/>
            <a:ext cx="5584825" cy="681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1" name="Picture 3" descr="xx_TV_FinishedMediu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3575" y="-147638"/>
            <a:ext cx="5237163" cy="703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2" name="Picture 4" descr="57-TIME-Coca-Col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35788" y="0"/>
            <a:ext cx="5235575" cy="689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5" name="Picture 1" descr="geritol-tv.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27188" y="0"/>
            <a:ext cx="8423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89" name="Picture 3" descr="I_Love_Lucy_JPG.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9450" y="1177925"/>
            <a:ext cx="4946650" cy="309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0" name="Picture 4" descr="Lucy_as_superman_1957.jpe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49988" y="0"/>
            <a:ext cx="53387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8138" y="304800"/>
            <a:ext cx="6986587" cy="623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4288" y="185738"/>
            <a:ext cx="4905375" cy="650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7" name="Picture 1" descr="housewives-chor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46125" y="0"/>
            <a:ext cx="11303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2300" y="1524000"/>
            <a:ext cx="4445000" cy="352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23000" y="228600"/>
            <a:ext cx="6208713" cy="399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3"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78500" y="3760788"/>
            <a:ext cx="5511800" cy="284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5" name="Picture 1" descr="xx-finalma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30288" y="0"/>
            <a:ext cx="11023600" cy="693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09" name="Picture 1" descr="xx_Sample-Highwa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801600" cy="762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3" name="Picture 2" descr="2018-us-land-use-in-US.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7825" y="0"/>
            <a:ext cx="12801600" cy="672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4" name="TextBox 4"/>
          <p:cNvSpPr txBox="1">
            <a:spLocks noChangeArrowheads="1"/>
          </p:cNvSpPr>
          <p:nvPr/>
        </p:nvSpPr>
        <p:spPr bwMode="auto">
          <a:xfrm>
            <a:off x="47625" y="5749925"/>
            <a:ext cx="5019675"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2200"/>
              <a:t>Source: Merrill and Leatherby, </a:t>
            </a:r>
            <a:br>
              <a:rPr lang="en-US" sz="2200"/>
            </a:br>
            <a:r>
              <a:rPr lang="en-US" sz="2200"/>
              <a:t>Bloomberg, 31 March 2018</a:t>
            </a:r>
            <a:br>
              <a:rPr lang="en-US" sz="2200"/>
            </a:br>
            <a:r>
              <a:rPr lang="en-US" sz="1600"/>
              <a:t>https://www.bloomberg.com/graphics/2018-us-land-use/</a:t>
            </a:r>
          </a:p>
        </p:txBody>
      </p:sp>
      <p:sp>
        <p:nvSpPr>
          <p:cNvPr id="95235" name="TextBox 4"/>
          <p:cNvSpPr txBox="1">
            <a:spLocks noChangeArrowheads="1"/>
          </p:cNvSpPr>
          <p:nvPr/>
        </p:nvSpPr>
        <p:spPr bwMode="auto">
          <a:xfrm>
            <a:off x="155575" y="187325"/>
            <a:ext cx="174942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2200" b="1"/>
              <a:t>LAND USE IN</a:t>
            </a:r>
            <a:br>
              <a:rPr lang="en-US" sz="2200" b="1"/>
            </a:br>
            <a:r>
              <a:rPr lang="en-US" sz="2200" b="1"/>
              <a:t>THE UNITED</a:t>
            </a:r>
            <a:br>
              <a:rPr lang="en-US" sz="2200" b="1"/>
            </a:br>
            <a:r>
              <a:rPr lang="en-US" sz="2200" b="1"/>
              <a:t>STATES, 2018</a:t>
            </a: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4812</TotalTime>
  <Words>525</Words>
  <Application>Microsoft Macintosh PowerPoint</Application>
  <PresentationFormat>Custom</PresentationFormat>
  <Paragraphs>98</Paragraphs>
  <Slides>74</Slides>
  <Notes>0</Notes>
  <HiddenSlides>0</HiddenSlides>
  <MMClips>0</MMClips>
  <ScaleCrop>false</ScaleCrop>
  <HeadingPairs>
    <vt:vector size="4" baseType="variant">
      <vt:variant>
        <vt:lpstr>Theme</vt:lpstr>
      </vt:variant>
      <vt:variant>
        <vt:i4>1</vt:i4>
      </vt:variant>
      <vt:variant>
        <vt:lpstr>Slide Titles</vt:lpstr>
      </vt:variant>
      <vt:variant>
        <vt:i4>74</vt:i4>
      </vt:variant>
    </vt:vector>
  </HeadingPairs>
  <TitlesOfParts>
    <vt:vector size="75" baseType="lpstr">
      <vt:lpstr>Office Theme</vt:lpstr>
      <vt:lpstr>PowerPoint Presentation</vt:lpstr>
      <vt:lpstr>PowerPoint Presentation</vt:lpstr>
      <vt:lpstr>Preparing for War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(Pause for Boogie Woogie Bugle Boy clip)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Transmedia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Herbert Schnarrenberger</dc:creator>
  <cp:lastModifiedBy>NEL</cp:lastModifiedBy>
  <cp:revision>139</cp:revision>
  <cp:lastPrinted>2020-07-28T12:10:02Z</cp:lastPrinted>
  <dcterms:created xsi:type="dcterms:W3CDTF">2020-07-20T11:39:20Z</dcterms:created>
  <dcterms:modified xsi:type="dcterms:W3CDTF">2022-03-18T00:09:57Z</dcterms:modified>
</cp:coreProperties>
</file>